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7" r:id="rId2"/>
    <p:sldId id="258" r:id="rId3"/>
    <p:sldId id="260" r:id="rId4"/>
    <p:sldId id="261" r:id="rId5"/>
    <p:sldId id="259" r:id="rId6"/>
    <p:sldId id="271" r:id="rId7"/>
    <p:sldId id="262" r:id="rId8"/>
    <p:sldId id="263" r:id="rId9"/>
    <p:sldId id="272" r:id="rId10"/>
    <p:sldId id="264" r:id="rId11"/>
    <p:sldId id="273" r:id="rId12"/>
    <p:sldId id="279" r:id="rId13"/>
    <p:sldId id="265" r:id="rId14"/>
    <p:sldId id="274" r:id="rId15"/>
    <p:sldId id="266" r:id="rId16"/>
    <p:sldId id="275" r:id="rId17"/>
    <p:sldId id="276" r:id="rId18"/>
    <p:sldId id="267" r:id="rId19"/>
    <p:sldId id="277" r:id="rId20"/>
    <p:sldId id="268" r:id="rId21"/>
    <p:sldId id="278" r:id="rId22"/>
    <p:sldId id="26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8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458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8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011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9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7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4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9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7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0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0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4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1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21AFC-3392-498F-9FA5-AA967229A9F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0FE8C1-1EB3-4AF8-B05C-7FA6621D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9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 rtl="1"/>
            <a:endParaRPr lang="en-US" dirty="0" smtClean="0"/>
          </a:p>
          <a:p>
            <a:pPr algn="ctr" rtl="1"/>
            <a:endParaRPr lang="en-US" dirty="0"/>
          </a:p>
          <a:p>
            <a:pPr marL="0" indent="0" algn="ctr" rtl="1">
              <a:buNone/>
            </a:pPr>
            <a:endParaRPr lang="fa-IR" sz="4000" dirty="0" smtClean="0"/>
          </a:p>
          <a:p>
            <a:pPr marL="0" indent="0" algn="ctr" rtl="1">
              <a:buNone/>
            </a:pPr>
            <a:r>
              <a:rPr lang="fa-IR" sz="9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بسم الله الرحمن الرحیم</a:t>
            </a:r>
            <a:endParaRPr lang="fa-IR" sz="9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fa-IR" sz="4000" dirty="0" smtClean="0"/>
          </a:p>
          <a:p>
            <a:pPr marL="0" indent="0" algn="ctr" rtl="1">
              <a:buNone/>
            </a:pPr>
            <a:endParaRPr lang="fa-IR" sz="4000" dirty="0"/>
          </a:p>
          <a:p>
            <a:pPr marL="0" indent="0" algn="ctr" rtl="1">
              <a:buNone/>
            </a:pPr>
            <a:r>
              <a:rPr lang="fa-IR" sz="3200" dirty="0" smtClean="0"/>
              <a:t>شیرخواران با نیاز های </a:t>
            </a:r>
            <a:r>
              <a:rPr lang="fa-IR" sz="3200" dirty="0" smtClean="0"/>
              <a:t>خاص</a:t>
            </a:r>
          </a:p>
          <a:p>
            <a:pPr marL="0" indent="0" algn="ctr" rtl="1">
              <a:buNone/>
            </a:pPr>
            <a:r>
              <a:rPr lang="fa-IR" sz="3200" dirty="0" smtClean="0"/>
              <a:t>دوقلوها</a:t>
            </a:r>
          </a:p>
          <a:p>
            <a:pPr marL="0" indent="0" algn="ctr" rtl="1">
              <a:buNone/>
            </a:pPr>
            <a:r>
              <a:rPr lang="fa-IR" sz="3200" dirty="0" smtClean="0"/>
              <a:t>نوزادان نارس</a:t>
            </a:r>
          </a:p>
          <a:p>
            <a:pPr marL="0" indent="0" algn="ctr" rtl="1">
              <a:buNone/>
            </a:pPr>
            <a:r>
              <a:rPr lang="fa-IR" sz="3200" dirty="0" smtClean="0"/>
              <a:t>نوزاد با مشکلات تنفسی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42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400" b="1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تغذیه با شیر مادر برای بیش از یک فرزند</a:t>
            </a:r>
          </a:p>
          <a:p>
            <a:pPr marL="0" indent="0" algn="r" rtl="1">
              <a:buNone/>
            </a:pPr>
            <a:endParaRPr lang="fa-IR" sz="2400" b="1" dirty="0" smtClean="0">
              <a:solidFill>
                <a:srgbClr val="C00000"/>
              </a:solidFill>
            </a:endParaRPr>
          </a:p>
          <a:p>
            <a:pPr algn="r" rtl="1"/>
            <a:r>
              <a:rPr lang="fa-IR" sz="2000" dirty="0" smtClean="0"/>
              <a:t>مادران میتوانند برای 2 حتی 3 فرزند شیر کافی تولید نمایند.فاکتور کلیدی تولید شیر نیست </a:t>
            </a:r>
          </a:p>
          <a:p>
            <a:pPr marL="0" indent="0" algn="r" rtl="1">
              <a:buNone/>
            </a:pPr>
            <a:r>
              <a:rPr lang="fa-IR" sz="2000" dirty="0" smtClean="0"/>
              <a:t>بلکه وقت مادر ، حمایت و تشویق او از سوی کارکنان بهداشتی ، اعضا خانواده و دوستان است.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200" b="1" dirty="0" smtClean="0">
                <a:solidFill>
                  <a:srgbClr val="C00000"/>
                </a:solidFill>
              </a:rPr>
              <a:t>مادر را تشویق کنید که</a:t>
            </a:r>
            <a:r>
              <a:rPr lang="fa-IR" sz="2000" dirty="0" smtClean="0">
                <a:solidFill>
                  <a:srgbClr val="C00000"/>
                </a:solidFill>
              </a:rPr>
              <a:t>: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_از دیگران لرای سایر کودکان و منزل کمک بگیرد.</a:t>
            </a:r>
          </a:p>
          <a:p>
            <a:pPr marL="0" indent="0" algn="r" rtl="1">
              <a:buNone/>
            </a:pPr>
            <a:r>
              <a:rPr lang="fa-IR" sz="2000" dirty="0" smtClean="0"/>
              <a:t>_ هرگاه ممکن است در حالت دراز کشیده و خوابیده شیر دهد تا انرژی او ذخیره شود.</a:t>
            </a:r>
          </a:p>
          <a:p>
            <a:pPr marL="0" indent="0" algn="r" rtl="1">
              <a:buNone/>
            </a:pPr>
            <a:r>
              <a:rPr lang="fa-IR" sz="2000" dirty="0" smtClean="0"/>
              <a:t>_غذاهای متنع بخورد و از خودش مراقبت کند.</a:t>
            </a:r>
          </a:p>
          <a:p>
            <a:pPr marL="0" indent="0" algn="r" rtl="1">
              <a:buNone/>
            </a:pPr>
            <a:r>
              <a:rPr lang="fa-IR" sz="2000" dirty="0" smtClean="0"/>
              <a:t>_سعی کند با هر شیرخوار زمانی را جدا جدا بگذراند تا بتواند هرکدام را جداگانه بشناسد.</a:t>
            </a:r>
          </a:p>
          <a:p>
            <a:pPr marL="0" indent="0" algn="r" rtl="1">
              <a:buNone/>
            </a:pPr>
            <a:endParaRPr lang="fa-IR" sz="2400" dirty="0" smtClean="0"/>
          </a:p>
          <a:p>
            <a:pPr marL="0" indent="0" algn="r" rtl="1">
              <a:buNone/>
            </a:pPr>
            <a:endParaRPr lang="fa-IR" sz="2400" dirty="0" smtClean="0"/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583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r" rtl="1">
              <a:buClr>
                <a:srgbClr val="E78712"/>
              </a:buClr>
              <a:buNone/>
            </a:pPr>
            <a:endParaRPr lang="fa-IR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مادر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دو قلو ها ممکن است ترجیح دهد هر نوزاد را جداگانه شیر دهد.بنابراین او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میتواند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برای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هرکدام جداگانه تمرکز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کند که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چطور شیرخوار را نگه دارد و چطور به پستان بگذارد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چنانچه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یک شیرخوار بهتر شیر میخورد و دیگری کمتر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فعالاست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، مادر باید هربار جای آنهارا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عوض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کند تا هردو پستان بخوبی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شیر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تولید کنند.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9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530" y="0"/>
            <a:ext cx="7959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2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تغذیه نوزاد و کودک بزرگتر با شیر مادر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200" dirty="0" smtClean="0">
                <a:solidFill>
                  <a:srgbClr val="7030A0"/>
                </a:solidFill>
              </a:rPr>
              <a:t>وقتی فرزند جدید بدنیا میاید ، بطور معمول لازم نیست کودک بزرگتر از شیر گرفته شود.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/>
              <a:t>چه کمبود غذا در خانواده باشد یا نباشد شیرمادر میتواند سهم عمده و اصلی رژیم غذایی کودک</a:t>
            </a:r>
          </a:p>
          <a:p>
            <a:pPr marL="0" indent="0" algn="r" rtl="1">
              <a:buNone/>
            </a:pPr>
            <a:r>
              <a:rPr lang="fa-IR" sz="2000" dirty="0" smtClean="0"/>
              <a:t> محسوب شود.</a:t>
            </a:r>
          </a:p>
          <a:p>
            <a:pPr marL="0" indent="0" algn="r" rtl="1">
              <a:buNone/>
            </a:pPr>
            <a:r>
              <a:rPr lang="fa-IR" sz="2000" dirty="0" smtClean="0"/>
              <a:t>چنانچه شیر مادر قطع شود کودک خردسال در معرض خطر قرار خواهد گرفت.</a:t>
            </a:r>
          </a:p>
          <a:p>
            <a:pPr marL="0" indent="0" algn="r" rtl="1">
              <a:buNone/>
            </a:pPr>
            <a:r>
              <a:rPr lang="fa-IR" sz="2000" dirty="0" smtClean="0"/>
              <a:t>از قطع ناگهانی شیر مادر باید هموتره اجتناب نمود.</a:t>
            </a:r>
          </a:p>
          <a:p>
            <a:pPr marL="0" indent="0" algn="r" rtl="1">
              <a:buNone/>
            </a:pPr>
            <a:endParaRPr lang="fa-IR" sz="2400" dirty="0" smtClean="0"/>
          </a:p>
          <a:p>
            <a:pPr marL="0" indent="0" algn="r" rtl="1">
              <a:buNone/>
            </a:pP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1988928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r" rtl="1">
              <a:buClr>
                <a:srgbClr val="E78712"/>
              </a:buClr>
              <a:buNone/>
            </a:pPr>
            <a:endParaRPr lang="fa-IR" sz="2200" b="1" dirty="0" smtClean="0">
              <a:solidFill>
                <a:srgbClr val="C00000"/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3.پیشگیری </a:t>
            </a:r>
            <a:r>
              <a:rPr lang="fa-IR" sz="2200" b="1" dirty="0">
                <a:solidFill>
                  <a:srgbClr val="C00000"/>
                </a:solidFill>
              </a:rPr>
              <a:t>و درمان مشکلات بالینی شایع </a:t>
            </a:r>
            <a:endParaRPr lang="fa-IR" sz="2200" b="1" dirty="0" smtClean="0">
              <a:solidFill>
                <a:srgbClr val="C00000"/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200" b="1" dirty="0">
              <a:solidFill>
                <a:srgbClr val="C00000"/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schemeClr val="accent2">
                    <a:lumMod val="75000"/>
                  </a:schemeClr>
                </a:solidFill>
              </a:rPr>
              <a:t>از طریق اجرای اقدامات زیر موارد زیادی است هایپو گلیسمی، کم آبی و یرقان را میتوان پیشگیری نمود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_برقراری هرچه زودتر تماس پوست با پوست مادر و نوزاد.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_تغذیه از پستان مادر هرچه زودتر شروع شود و بطور مکرر انجام شود.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_نوزاد و مادر هم اتاق باشند و از هم جدا نشوند.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_چنانچه شیر خوار بدلیل ضعف یا خواب آلودگی قادر به مکیدن مؤثر از پستان مادر نباشد باید مادر را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تشویق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کرد تا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شیرش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را بدوشد و با فنجان به او بخوراند.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_به نوزاد آب ندهید.آب در کاهش یرقان اثری ندارد و ممکن است آنرا بدتر کند.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_تمام نوزادان را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در روزهای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اول مشاهده کنید تا مطمئن شوید که انها در حال یادگیری مکیدن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بطور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خوب و مؤثر میباشند.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7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هایپو گلیسمی نوزاد</a:t>
            </a:r>
          </a:p>
          <a:p>
            <a:pPr marL="0" indent="0" algn="r" rtl="1">
              <a:buNone/>
            </a:pPr>
            <a:endParaRPr lang="fa-IR" sz="2200" b="1" dirty="0" smtClean="0">
              <a:solidFill>
                <a:srgbClr val="C00000"/>
              </a:solidFill>
            </a:endParaRPr>
          </a:p>
          <a:p>
            <a:pPr algn="r" rtl="1"/>
            <a:r>
              <a:rPr lang="fa-IR" sz="2000" dirty="0" smtClean="0"/>
              <a:t>نوزادان نارس یا کوچک برای سن حاملگی و نوزادانی که خود بیمارند یا مادرشان بیمار است ممکن </a:t>
            </a:r>
          </a:p>
          <a:p>
            <a:pPr marL="0" indent="0" algn="r" rtl="1">
              <a:buNone/>
            </a:pPr>
            <a:r>
              <a:rPr lang="fa-IR" sz="2000" dirty="0" smtClean="0"/>
              <a:t>است دچار هایپو گلیسمی شوند.(علائم هایپو گلیسمی شامل کاهش سطح هشیاری، </a:t>
            </a:r>
          </a:p>
          <a:p>
            <a:pPr marL="0" indent="0" algn="r" rtl="1">
              <a:buNone/>
            </a:pPr>
            <a:r>
              <a:rPr lang="fa-IR" sz="2000" dirty="0" smtClean="0"/>
              <a:t>تشنج، شل شدن بدن و آپنه میباشد)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/>
              <a:t>نوزاد سالم رسیده بدلیل دریافت ناکافی شیر به سهولت دچارهایپو گلیسمی نمیشود.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چنانچه نوزاد رسیده دچار علائم هایپو گلیسمی شده باید اورا از نظر سایر مسائل زمینه ای بررسی کرد.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نوزادانی که با شیر مادر تغذیه میشوند سطح گلوکوز خونشان بهتر تنظیم میشود تا </a:t>
            </a:r>
          </a:p>
          <a:p>
            <a:pPr marL="0" indent="0" algn="r" rtl="1">
              <a:buNone/>
            </a:pPr>
            <a:r>
              <a:rPr lang="fa-IR" sz="2000" dirty="0" smtClean="0"/>
              <a:t>نوزادانی که با شیر مصنوعی تغذیه میشوند.</a:t>
            </a: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278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lvl="0" indent="0" algn="r" rtl="1">
              <a:buClr>
                <a:srgbClr val="E78712"/>
              </a:buClr>
              <a:buNone/>
            </a:pPr>
            <a:endParaRPr lang="fa-IR" sz="2200" b="1" dirty="0" smtClean="0">
              <a:solidFill>
                <a:srgbClr val="C00000"/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یرقان(زردی)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200" b="1" dirty="0">
              <a:solidFill>
                <a:srgbClr val="C00000"/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یرقان یا زردی رنگ پوست در نوزادان بدلیل افزایش بیلی روبین خون در هفته اول عمر شایع است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رنگ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زرد را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در قسمت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سفیدی چشم خیلی راحت تر میتوان مشاهده کرد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آغوز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به دفع مکونیوم کمک میکند و با این کار بیلی روبین اضافی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از بدن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نوزاد دفع میشود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معمولا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در روز دوم یا سوم ظاهر شده و روز دهم برطرف میشود.وقتی عملکرد کبد نوزاد تکامل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پیدا کند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یرقان 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کاهش پیدا میکند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بیلی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روبین عمدتا از طریق مدفوع دفع میشود و نه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ادرار.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لذا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دادن آب هیچ کمکی در کاهش سطح بیلی روبین به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نوزاد نمیکند.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57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r" rtl="1">
              <a:buClr>
                <a:srgbClr val="E78712"/>
              </a:buClr>
              <a:buNone/>
            </a:pPr>
            <a:endParaRPr lang="fa-IR" sz="2000" b="1" dirty="0" smtClean="0">
              <a:solidFill>
                <a:srgbClr val="C00000"/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b="1" dirty="0" smtClean="0">
                <a:solidFill>
                  <a:srgbClr val="C00000"/>
                </a:solidFill>
              </a:rPr>
              <a:t>کم </a:t>
            </a:r>
            <a:r>
              <a:rPr lang="fa-IR" sz="2000" b="1" dirty="0">
                <a:solidFill>
                  <a:srgbClr val="C00000"/>
                </a:solidFill>
              </a:rPr>
              <a:t>آب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b="1" dirty="0">
              <a:solidFill>
                <a:srgbClr val="C00000"/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شیرخواران سالمی که منحصرا با شبرمادر تغذیه میشوند، نیاز به مایعات اضافی برای پیشگیری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از کم آبی ندارند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شیرخوار دچار اسهال باید مکررا با شیر مادر تغذیه شود.تغذیه مکرر با شیر مادر تامین کننده مایعات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،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مواد مغذی، و فاکتور های ایمنی بخش و حفاظتی است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بعلاوه فاکتور های رشد موجود در شیر مادر به جبران رشد ناشی از آسیب روده کمک میکنند</a:t>
            </a:r>
            <a:r>
              <a:rPr lang="fa-IR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US" sz="1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52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شیرخوارانی که مشکلات تنفسی دارند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/>
              <a:t>شیرخوارانی که مشکل تنفسی دارند باید با مقادیر کم و مکرر تغذیه شوند.</a:t>
            </a:r>
          </a:p>
          <a:p>
            <a:pPr marL="0" indent="0" algn="r" rtl="1">
              <a:buNone/>
            </a:pPr>
            <a:r>
              <a:rPr lang="fa-IR" sz="2000" dirty="0" smtClean="0"/>
              <a:t>چون براحتی خسته میشوند. تغذیه با شیر مادر تامین کننده مواد مغذی،</a:t>
            </a:r>
          </a:p>
          <a:p>
            <a:pPr marL="0" indent="0" algn="r" rtl="1">
              <a:buNone/>
            </a:pPr>
            <a:r>
              <a:rPr lang="fa-IR" sz="2000" dirty="0" smtClean="0"/>
              <a:t> مواد ایمنی بخش ، کالری، مایعات و آرامش شیرخوار دچار دیسترس و مادر است.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شیرخوارانی که دچار مشکل عصبی هستند</a:t>
            </a:r>
          </a:p>
          <a:p>
            <a:pPr marL="0" indent="0" algn="r" rtl="1">
              <a:buNone/>
            </a:pPr>
            <a:endParaRPr lang="fa-IR" sz="2200" b="1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fa-IR" sz="2000" dirty="0" smtClean="0"/>
              <a:t>شیرخواران دچار سندرم داون یا مشکلات عصبی هم میتوانند با شیر مادر هم تغذیه شوند.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/>
              <a:t>چنانچه شیرخوار نتواند از پستان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مادر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تغدیه کند رسانیدن شیر مادر به او بسیار حائز اهمیت است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بعضی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از روش های کمک به او عبارتند از :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554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_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تشویق تماس پوستی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_تحریک کردن در نوزاد در خلال تغذیه تا هشیار باقی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بماند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_آموزش روش صحیح شیر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دهی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_به مادر کمک کنید تا پستان خودش و چانه شیرخوار را در وضعیت مناسب نگه دارد بطوری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که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فک شیرخوار ثابت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بماند.مادر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میتواند به آرامی چانه شیرخوار را با انگشت شست و انگشت اشاره خود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نگه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داری کرده و با سه انگشت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دیگر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پستان را نگه دارد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_به مادر کمک کنید تا درک کند که در این کودکان تنها تغذیه با شیر مادر نیست که طولانی میشود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بلکه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هرنوع تغذیه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به صرف وقت نیز دارد.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6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1.اهمیت شیر مادر برای نوزاد نارس، کم وزن یا دارای نیاز های خاص</a:t>
            </a:r>
          </a:p>
          <a:p>
            <a:pPr marL="0" indent="0" algn="r" rtl="1">
              <a:buNone/>
            </a:pPr>
            <a:endParaRPr lang="fa-IR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شیر مادر محتوی:</a:t>
            </a:r>
            <a:endParaRPr lang="fa-IR" sz="20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fa-IR" sz="2000" dirty="0" smtClean="0"/>
              <a:t>_فاکتور های ایمنی محافظت کننده است که از عفونت ها پیشگیری میکند.</a:t>
            </a:r>
          </a:p>
          <a:p>
            <a:pPr marL="0" indent="0" algn="r" rtl="1">
              <a:buNone/>
            </a:pPr>
            <a:r>
              <a:rPr lang="fa-IR" sz="2000" dirty="0" smtClean="0"/>
              <a:t>_محتوی فاکتور های رشد است که به تکامل روده و سایر سیستم های بدن  و همچنین به ترمیم</a:t>
            </a:r>
            <a:endParaRPr lang="en-US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 سریعتر روده بعد از اسهال نیز کمک میکند.</a:t>
            </a:r>
          </a:p>
          <a:p>
            <a:pPr marL="0" indent="0" algn="r" rtl="1">
              <a:buNone/>
            </a:pPr>
            <a:r>
              <a:rPr lang="fa-IR" sz="2000" dirty="0" smtClean="0"/>
              <a:t>_محتوی آنزیم هایی است که هضم و جذب شیر را آسان میکند.</a:t>
            </a:r>
          </a:p>
          <a:p>
            <a:pPr marL="0" indent="0" algn="r" rtl="1">
              <a:buNone/>
            </a:pPr>
            <a:r>
              <a:rPr lang="fa-IR" sz="2000" dirty="0" smtClean="0"/>
              <a:t>_محتوی اسیدهای چرب ضروری است که به تکامل مغز کمک میکند.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</a:rPr>
              <a:t>بعلاوه تغذیه با شیر مادر:</a:t>
            </a:r>
          </a:p>
          <a:p>
            <a:pPr marL="0" indent="0" algn="r" rtl="1">
              <a:buNone/>
            </a:pPr>
            <a:r>
              <a:rPr lang="fa-IR" sz="2000" dirty="0" smtClean="0"/>
              <a:t>_موجب آرامش شیرخوار شده و درد ناشی از خونگیری یا شرایط مشابه را کاهش میدهد.</a:t>
            </a:r>
          </a:p>
          <a:p>
            <a:pPr marL="0" indent="0" algn="r" rtl="1">
              <a:buNone/>
            </a:pPr>
            <a:r>
              <a:rPr lang="fa-IR" sz="2000" dirty="0" smtClean="0"/>
              <a:t>_به مادر نقش مهمی در مراقبت نوزاد میدهد.</a:t>
            </a:r>
          </a:p>
          <a:p>
            <a:pPr marL="0" indent="0" algn="r" rtl="1">
              <a:buNone/>
            </a:pPr>
            <a:r>
              <a:rPr lang="fa-IR" sz="2000" dirty="0" smtClean="0"/>
              <a:t>_موجب آرامش کودک شده و پیوند بین او و خانواده را تداوم میبخشد.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/>
              <a:t>شیرخواران با نیاز های خاص نظیر شرایط  و مشکلات عصبی، قلبی ی</a:t>
            </a:r>
            <a:r>
              <a:rPr lang="fa-IR" sz="2000" dirty="0"/>
              <a:t>ا</a:t>
            </a:r>
            <a:r>
              <a:rPr lang="fa-IR" sz="2000" dirty="0" smtClean="0"/>
              <a:t> شکاف کام یا لب شکری و شیرخواران </a:t>
            </a:r>
            <a:endParaRPr lang="en-US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بیمار نیز به شیر مادر همانند، سایر شیرخواران شیر مادر نیاز دارند</a:t>
            </a:r>
            <a:r>
              <a:rPr lang="fa-I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05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_مادر ممکن است نیاز داشته باشد شیرش را بدوشد و آنرا از طریق فنجان به شیرخوار بدهد.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_از مصرف سر شیشه و گول زنک اجتناب ورزید.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_بعضی از شیرخوارانی که دچار مشکلات عصبی هستند حتی با وجود دریافت شیر کافی ،</a:t>
            </a:r>
          </a:p>
          <a:p>
            <a:pPr marL="0" indent="0" algn="r" rtl="1">
              <a:buNone/>
            </a:pPr>
            <a:r>
              <a:rPr lang="fa-IR" sz="2000" dirty="0" smtClean="0"/>
              <a:t> آهسته وزن میگیرند.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_بعضی از شیرخواران دچار مشکلات عصبی ، ممکن است مشکلات دیگری نظیر بیماری های قلبی</a:t>
            </a:r>
          </a:p>
          <a:p>
            <a:pPr marL="0" indent="0" algn="r" rtl="1">
              <a:buNone/>
            </a:pPr>
            <a:r>
              <a:rPr lang="fa-IR" sz="2000" dirty="0" smtClean="0"/>
              <a:t> داشته باشند.</a:t>
            </a:r>
          </a:p>
          <a:p>
            <a:pPr marL="0" indent="0" algn="r" rtl="1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525240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lvl="0" indent="0" algn="r" rtl="1">
              <a:buClr>
                <a:srgbClr val="E78712"/>
              </a:buClr>
              <a:buNone/>
            </a:pPr>
            <a:endParaRPr lang="fa-IR" sz="2200" b="1" dirty="0" smtClean="0">
              <a:solidFill>
                <a:srgbClr val="C00000"/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4.دلایل </a:t>
            </a:r>
            <a:r>
              <a:rPr lang="fa-IR" sz="2200" b="1" dirty="0">
                <a:solidFill>
                  <a:srgbClr val="C00000"/>
                </a:solidFill>
              </a:rPr>
              <a:t>پزشکی برای دادن سایر غذاها بجز شیر مادر به </a:t>
            </a:r>
            <a:r>
              <a:rPr lang="fa-IR" sz="2200" b="1" dirty="0" smtClean="0">
                <a:solidFill>
                  <a:srgbClr val="C00000"/>
                </a:solidFill>
              </a:rPr>
              <a:t>شیرخوار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200" b="1" dirty="0">
              <a:solidFill>
                <a:srgbClr val="C00000"/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گاهی اوقات تغذیه با شیر مادر شروع نشده و یا متوقف شده بدون آنکه دلیل روشن پزشکی وجود داشته باشد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این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</a:rPr>
              <a:t>مهم </a:t>
            </a: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است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</a:rPr>
              <a:t>که تشخیص بدهید</a:t>
            </a:r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_شیرخوارانی وجود دارند که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نمیتوانند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از پستان تغذیه کنند اما شیر مادر برای آنها غذای انتخابیست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_شیرخوارانی که هیچ نوع شیری برایشان مناسب نیست و شیرهای مصنوعی معمولی هم را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نمیتوانند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دریافت کنند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_شیرخوارانی که به هر دلیلی شیر مادر در دسترسشان نیست.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لذا بایستی برای هر گروه اقدامی انجام داد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شیرخوارانی که قادر نیست از پستان مادر شیر بخورند میتوان آنهارا با شیر دوشیده مادر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از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طریق لوله معده ، فنجان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یا قاشق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تغذیه کرد.مطمئن شوید که شیر خوار شیر پسین را دریافت نماید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حاوی چربی بالایی است و به رشد او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کمک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میکند.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13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تعداد بسیار کمی از شیرخواران با نقص متابولیسم متولد میشوند.نظیر بیماری های متابولیک، </a:t>
            </a:r>
          </a:p>
          <a:p>
            <a:pPr marL="0" indent="0" algn="r" rtl="1">
              <a:buNone/>
            </a:pPr>
            <a:r>
              <a:rPr lang="fa-IR" sz="2000" dirty="0" smtClean="0"/>
              <a:t>گالاکتوزومی ، فنیل کتونوری یا بیماری شربت افرا. این شیرخواران ممکن است نیاز</a:t>
            </a:r>
          </a:p>
          <a:p>
            <a:pPr marL="0" indent="0" algn="r" rtl="1">
              <a:buNone/>
            </a:pPr>
            <a:r>
              <a:rPr lang="fa-IR" sz="2000" dirty="0" smtClean="0"/>
              <a:t> به تغذیه نسبی یا کامل با شیر رژیمی داشته باشند که برای شرایط  ویژه متابولیک آنها مناسب باشد.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/>
              <a:t>ممکن است مادر دور از شیرخوار باشد و شدیدا بیمار یا فوت شده باشد یا  </a:t>
            </a:r>
            <a:r>
              <a:rPr lang="en-US" sz="2000" dirty="0" smtClean="0"/>
              <a:t>HIV</a:t>
            </a:r>
            <a:r>
              <a:rPr lang="fa-IR" sz="2000" dirty="0" smtClean="0"/>
              <a:t> مثبت است و </a:t>
            </a:r>
          </a:p>
          <a:p>
            <a:pPr marL="0" indent="0" algn="r" rtl="1">
              <a:buNone/>
            </a:pPr>
            <a:r>
              <a:rPr lang="fa-IR" sz="2000" dirty="0" smtClean="0"/>
              <a:t>تصمیم آگاهانه گرفته است شیر ندهد.این شیرخوران به تغذیه جایگزین نیاز دارند.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/>
              <a:t>شیرخوارانی که به دلایل پزشکی اجازه ندارند تغذیه انحصاری با شیر مادر داشته باشند.</a:t>
            </a:r>
          </a:p>
          <a:p>
            <a:pPr marL="0" indent="0" algn="r" rtl="1">
              <a:buNone/>
            </a:pPr>
            <a:r>
              <a:rPr lang="fa-IR" sz="2000" dirty="0" smtClean="0"/>
              <a:t>باید توسط افرار متخصص تحت نظر باشند.باید به مادر و خانواده بطور کاملا شفاف </a:t>
            </a:r>
          </a:p>
          <a:p>
            <a:pPr marL="0" indent="0" algn="r" rtl="1">
              <a:buNone/>
            </a:pPr>
            <a:r>
              <a:rPr lang="fa-IR" sz="2000" dirty="0" smtClean="0"/>
              <a:t>درمورد چگونگی تغذیه کودک آموزش ببینند و مطالب آموزشی در اختیارشان قرار گیرد.</a:t>
            </a:r>
          </a:p>
        </p:txBody>
      </p:sp>
    </p:spTree>
    <p:extLst>
      <p:ext uri="{BB962C8B-B14F-4D97-AF65-F5344CB8AC3E}">
        <p14:creationId xmlns:p14="http://schemas.microsoft.com/office/powerpoint/2010/main" val="3880020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lvl="0" algn="r" rtl="1">
              <a:buClr>
                <a:srgbClr val="E78712"/>
              </a:buClr>
              <a:buFont typeface="Wingdings" panose="05000000000000000000" pitchFamily="2" charset="2"/>
              <a:buChar char="v"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  <a:buFont typeface="Wingdings" panose="05000000000000000000" pitchFamily="2" charset="2"/>
              <a:buChar char="v"/>
            </a:pPr>
            <a:r>
              <a:rPr lang="fa-IR" sz="20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نوزادان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خیلی کم وزن و خیلی نارس با وزن کمتر از 1500 و یا در سن کمتر از 32 </a:t>
            </a:r>
            <a:r>
              <a:rPr lang="fa-IR" sz="2000">
                <a:solidFill>
                  <a:prstClr val="black">
                    <a:lumMod val="75000"/>
                    <a:lumOff val="25000"/>
                  </a:prstClr>
                </a:solidFill>
              </a:rPr>
              <a:t>هفتگی </a:t>
            </a:r>
            <a:endParaRPr lang="fa-IR" sz="200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متولد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میشوند ممکن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است برای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مدتی محدود نیاز به شیر کمکی داشته باشند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شیرخوارنی نظیر شیرخواران گالاکتوزومی نیاز به فورمولای مخصوص عاری از گالاکتوز دارند و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یا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شیرخواران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مبتلا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به بیماری با بوی ادرار شربت افرا که شیر خاص بدون لوسین، ایزو لوسین و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والین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نیاز دارند و بیماران فنیل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کتونوریا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که شیر مخصوص بدون فنیل آنالین نیاز دارند.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897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r" rtl="1"/>
            <a:endParaRPr lang="fa-IR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/>
            <a:r>
              <a:rPr lang="fa-IR" sz="2200" b="1" dirty="0" smtClean="0">
                <a:solidFill>
                  <a:schemeClr val="accent1">
                    <a:lumMod val="75000"/>
                  </a:schemeClr>
                </a:solidFill>
              </a:rPr>
              <a:t>روش تغذیه هر نوز</a:t>
            </a:r>
            <a:r>
              <a:rPr lang="fa-IR" sz="2200" b="1" dirty="0">
                <a:solidFill>
                  <a:schemeClr val="accent1">
                    <a:lumMod val="75000"/>
                  </a:schemeClr>
                </a:solidFill>
              </a:rPr>
              <a:t>ا</a:t>
            </a:r>
            <a:r>
              <a:rPr lang="fa-IR" sz="2200" b="1" dirty="0" smtClean="0">
                <a:solidFill>
                  <a:schemeClr val="accent1">
                    <a:lumMod val="75000"/>
                  </a:schemeClr>
                </a:solidFill>
              </a:rPr>
              <a:t>د به شرایط  و وضعیت او بستگی دارد.اما بطور کلی مراقبت هارا میتوان بر </a:t>
            </a:r>
          </a:p>
          <a:p>
            <a:pPr marL="0" indent="0" algn="r" rtl="1">
              <a:buNone/>
            </a:pPr>
            <a:r>
              <a:rPr lang="fa-IR" sz="2200" b="1" dirty="0" smtClean="0">
                <a:solidFill>
                  <a:schemeClr val="accent1">
                    <a:lumMod val="75000"/>
                  </a:schemeClr>
                </a:solidFill>
              </a:rPr>
              <a:t>اساس شرایط شیرخواران  به موارد ذیل تقسیم کرد:</a:t>
            </a:r>
          </a:p>
          <a:p>
            <a:pPr marL="0" indent="0" algn="r" rtl="1">
              <a:buNone/>
            </a:pPr>
            <a:r>
              <a:rPr lang="fa-IR" sz="2200" dirty="0" smtClean="0"/>
              <a:t>_شیرخوار قادر به تغذیه از راه دهان نباشد.</a:t>
            </a:r>
          </a:p>
          <a:p>
            <a:pPr marL="0" indent="0" algn="r" rtl="1">
              <a:buNone/>
            </a:pPr>
            <a:r>
              <a:rPr lang="fa-IR" sz="2200" dirty="0" smtClean="0"/>
              <a:t>_شیرخوار منع تغذیه دهانی نداشته باشد ولی خود قادر به مکیدن نباشد.</a:t>
            </a:r>
          </a:p>
          <a:p>
            <a:pPr marL="0" indent="0" algn="r" rtl="1">
              <a:buNone/>
            </a:pPr>
            <a:r>
              <a:rPr lang="fa-IR" sz="2200" dirty="0" smtClean="0"/>
              <a:t>_شیرخوار قادر به مکیدن هست اما نه در حد تغذیه کامل.</a:t>
            </a:r>
          </a:p>
          <a:p>
            <a:pPr marL="0" indent="0" algn="r" rtl="1">
              <a:buNone/>
            </a:pPr>
            <a:r>
              <a:rPr lang="fa-IR" sz="2200" dirty="0" smtClean="0"/>
              <a:t>_شیرخوار قادر به مکین بخوبی میباشد.</a:t>
            </a:r>
          </a:p>
          <a:p>
            <a:pPr marL="0" indent="0" algn="r" rtl="1">
              <a:buNone/>
            </a:pPr>
            <a:r>
              <a:rPr lang="fa-IR" sz="2200" dirty="0" smtClean="0"/>
              <a:t>_شیرخوار قادر به دریافت شیر مادر نیست.</a:t>
            </a:r>
          </a:p>
          <a:p>
            <a:pPr marL="0" indent="0" algn="r" rtl="1">
              <a:buNone/>
            </a:pPr>
            <a:endParaRPr lang="fa-IR" sz="2200" dirty="0"/>
          </a:p>
          <a:p>
            <a:pPr marL="0" indent="0" algn="r" rtl="1">
              <a:buNone/>
            </a:pPr>
            <a:r>
              <a:rPr lang="fa-IR" sz="2600" b="1" dirty="0" smtClean="0">
                <a:solidFill>
                  <a:srgbClr val="C00000"/>
                </a:solidFill>
              </a:rPr>
              <a:t>2.حمایت از تغذیه با شیر مادر در بخش های مراقبت ویژه نوزادان و شیرخواران</a:t>
            </a:r>
          </a:p>
          <a:p>
            <a:pPr marL="0" indent="0" algn="r" rtl="1">
              <a:buNone/>
            </a:pPr>
            <a:endParaRPr lang="fa-IR" sz="2200" dirty="0" smtClean="0"/>
          </a:p>
          <a:p>
            <a:pPr algn="r" rtl="1"/>
            <a:r>
              <a:rPr lang="fa-IR" sz="2200" dirty="0" smtClean="0"/>
              <a:t>ترتیبی بدهید که تماس شبانه روزی بین مادر و نوزاد برقرار باشد.</a:t>
            </a:r>
          </a:p>
          <a:p>
            <a:pPr marL="0" indent="0" algn="r" rtl="1">
              <a:buNone/>
            </a:pPr>
            <a:r>
              <a:rPr lang="fa-IR" sz="2200" dirty="0" smtClean="0"/>
              <a:t>_مادر را تشویق کنید هرچه زودتر نوزاد را ملاقات کرده ،اورا لمس و مراقبت کند.</a:t>
            </a:r>
          </a:p>
          <a:p>
            <a:pPr marL="0" indent="0" algn="r" rtl="1">
              <a:buNone/>
            </a:pPr>
            <a:r>
              <a:rPr lang="fa-IR" sz="2200" dirty="0" smtClean="0"/>
              <a:t>_مادر در مواجهه با میکروب ها و ویروس ها بر علیه این موارد بیماری زا پادتن ترشح میکند.وقتی مادر در بخش </a:t>
            </a:r>
          </a:p>
          <a:p>
            <a:pPr marL="0" indent="0" algn="r" rtl="1">
              <a:buNone/>
            </a:pPr>
            <a:r>
              <a:rPr lang="fa-IR" sz="2200" dirty="0" smtClean="0"/>
              <a:t>نوزادش را همراهی میکند،بدنش این فاکتور های ایمنی را در براب میکروب هایی که شیرخوارش در معرض آنهاست </a:t>
            </a:r>
          </a:p>
          <a:p>
            <a:pPr marL="0" indent="0" algn="r" rtl="1">
              <a:buNone/>
            </a:pPr>
            <a:r>
              <a:rPr lang="fa-IR" sz="2200" dirty="0" smtClean="0"/>
              <a:t>تولید کرده و به شیرخوار منتقل میکند.</a:t>
            </a:r>
          </a:p>
          <a:p>
            <a:pPr algn="r" rtl="1"/>
            <a:endParaRPr lang="fa-IR" sz="2400" dirty="0" smtClean="0"/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0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400" dirty="0" smtClean="0"/>
          </a:p>
          <a:p>
            <a:pPr marL="0" indent="0" algn="r" rtl="1">
              <a:buNone/>
            </a:pPr>
            <a:r>
              <a:rPr lang="fa-IR" sz="2400" dirty="0" smtClean="0"/>
              <a:t>_</a:t>
            </a:r>
            <a:r>
              <a:rPr lang="fa-IR" sz="2000" dirty="0" smtClean="0"/>
              <a:t>تماس پوست با پوست یا مراقبت کانگورویی که آنرا مراقبت آغوشی مادرانه مینامیم روشی برای نگهداری </a:t>
            </a:r>
          </a:p>
          <a:p>
            <a:pPr marL="0" indent="0" algn="r" rtl="1">
              <a:buNone/>
            </a:pPr>
            <a:r>
              <a:rPr lang="fa-IR" sz="2000" dirty="0" smtClean="0"/>
              <a:t>نوزاد(بطورعریان و تنها با پوشک)در زیر لباس و بین پستان های مادر است.شیرخوار میتواند هرزمان که </a:t>
            </a:r>
          </a:p>
          <a:p>
            <a:pPr marL="0" indent="0" algn="r" rtl="1">
              <a:buNone/>
            </a:pPr>
            <a:r>
              <a:rPr lang="fa-IR" sz="2000" dirty="0" smtClean="0"/>
              <a:t>بخواهد به پستان دسترسی داشته باشد.تماس پوست با پوست مادر و نوزاد به تنظیم درجه حرارت و</a:t>
            </a:r>
          </a:p>
          <a:p>
            <a:pPr marL="0" indent="0" algn="r" rtl="1">
              <a:buNone/>
            </a:pPr>
            <a:r>
              <a:rPr lang="fa-IR" sz="2000" dirty="0" smtClean="0"/>
              <a:t>تنفس نوزاد و به تکامل او کمک کرده و تولیدشیر را افزایش میدهد.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400" b="1" dirty="0" smtClean="0">
                <a:solidFill>
                  <a:srgbClr val="C00000"/>
                </a:solidFill>
              </a:rPr>
              <a:t>مراقبت از مادر</a:t>
            </a:r>
          </a:p>
          <a:p>
            <a:pPr marL="0" indent="0" algn="r" rtl="1">
              <a:buNone/>
            </a:pPr>
            <a:r>
              <a:rPr lang="fa-IR" sz="2000" dirty="0" smtClean="0"/>
              <a:t>_به مادر کمک کنید همراه نوزادش در بیمارستان اقامت داشته باشد.</a:t>
            </a:r>
          </a:p>
          <a:p>
            <a:pPr marL="0" indent="0" algn="r" rtl="1">
              <a:buNone/>
            </a:pPr>
            <a:r>
              <a:rPr lang="fa-IR" sz="2000" dirty="0" smtClean="0"/>
              <a:t>_چنانچه مادر از راه دور به ملاقات فرزندش میاید اطمینان حاصل کنید که مکانی برای استراحت و اقامت در بیمارستان </a:t>
            </a:r>
          </a:p>
          <a:p>
            <a:pPr marL="0" indent="0" algn="r" rtl="1">
              <a:buNone/>
            </a:pPr>
            <a:r>
              <a:rPr lang="fa-IR" sz="2000" dirty="0" smtClean="0"/>
              <a:t>داشته باشد.</a:t>
            </a:r>
          </a:p>
          <a:p>
            <a:pPr marL="0" indent="0" algn="r" rtl="1">
              <a:buNone/>
            </a:pPr>
            <a:r>
              <a:rPr lang="fa-IR" sz="2000" dirty="0" smtClean="0"/>
              <a:t>_اطمینان حاصل کنید که مادر صندلی راحتی برای نشستن کنار نوزادش داشته باشد.</a:t>
            </a:r>
          </a:p>
          <a:p>
            <a:pPr marL="0" indent="0" algn="r" rtl="1">
              <a:buNone/>
            </a:pPr>
            <a:r>
              <a:rPr lang="fa-IR" sz="2000" dirty="0" smtClean="0"/>
              <a:t>_مراکز و بیمارستانها را تشویق کنید که غذا و نوشیدنی در اختیار مادر قرار دهند.</a:t>
            </a:r>
          </a:p>
          <a:p>
            <a:pPr marL="0" indent="0" algn="r" rtl="1">
              <a:buNone/>
            </a:pPr>
            <a:r>
              <a:rPr lang="fa-IR" sz="2000" dirty="0" smtClean="0"/>
              <a:t>_به سوالات و نگرانی های والدین با صبر و حوصله جواب دهید.در زان بیماری شیرخوار والدین تحت فشارند و میترسند.</a:t>
            </a:r>
          </a:p>
          <a:p>
            <a:pPr marL="0" indent="0" algn="r" rtl="1">
              <a:buNone/>
            </a:pPr>
            <a:r>
              <a:rPr lang="fa-IR" sz="2000" dirty="0" smtClean="0"/>
              <a:t>_اجازه دهید والدین بدانند شما برای شیر مادر و شیر دهی ارزش قائلید  و به آن اعتقاد دارید.</a:t>
            </a:r>
          </a:p>
        </p:txBody>
      </p:sp>
    </p:spTree>
    <p:extLst>
      <p:ext uri="{BB962C8B-B14F-4D97-AF65-F5344CB8AC3E}">
        <p14:creationId xmlns:p14="http://schemas.microsoft.com/office/powerpoint/2010/main" val="156790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800" b="1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fa-IR" sz="2000" b="1" dirty="0" smtClean="0">
                <a:solidFill>
                  <a:srgbClr val="C00000"/>
                </a:solidFill>
              </a:rPr>
              <a:t>کمک کنید تغذیه با شیر مادر برقرار شود</a:t>
            </a:r>
          </a:p>
          <a:p>
            <a:pPr marL="0" indent="0" algn="r" rtl="1">
              <a:buNone/>
            </a:pPr>
            <a:endParaRPr lang="fa-IR" sz="2000" b="1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fa-IR" sz="2000" dirty="0" smtClean="0"/>
              <a:t> _به مادر کمک کنید شیرش را بدوشد و دوشیدن را ظرف 6ساعت اول زایمان شروع کند.در مدت24ساعت6بار یا </a:t>
            </a:r>
          </a:p>
          <a:p>
            <a:pPr marL="0" indent="0" algn="r" rtl="1">
              <a:buNone/>
            </a:pPr>
            <a:r>
              <a:rPr lang="fa-IR" sz="2000" dirty="0" smtClean="0"/>
              <a:t>بیشتر.</a:t>
            </a:r>
          </a:p>
          <a:p>
            <a:pPr marL="0" indent="0" algn="r" rtl="1">
              <a:buNone/>
            </a:pPr>
            <a:r>
              <a:rPr lang="fa-IR" sz="2000" dirty="0" smtClean="0"/>
              <a:t> _مادر را تشویق کنید نوزاد را هر چه بیشتر و هرچه زودتر به پستان بگذارد.حتی اگر نوزاد قادر به مکیدن نباشد.</a:t>
            </a:r>
          </a:p>
          <a:p>
            <a:pPr marL="0" indent="0" algn="r" rtl="1">
              <a:buNone/>
            </a:pPr>
            <a:r>
              <a:rPr lang="fa-IR" sz="2000" dirty="0" smtClean="0"/>
              <a:t> اگر نوزاد رسیده باشد به حدی که بتواند پستان را لیس بزند،جستجو کند یا بمکد و ببلعد او اینکاررا بدون ضرر </a:t>
            </a:r>
          </a:p>
          <a:p>
            <a:pPr marL="0" indent="0" algn="r" rtl="1">
              <a:buNone/>
            </a:pPr>
            <a:r>
              <a:rPr lang="fa-IR" sz="2000" dirty="0" smtClean="0"/>
              <a:t> انجام خواهد داد.</a:t>
            </a:r>
          </a:p>
          <a:p>
            <a:pPr marL="0" indent="0" algn="r" rtl="1">
              <a:buNone/>
            </a:pPr>
            <a:r>
              <a:rPr lang="fa-IR" sz="2000" dirty="0" smtClean="0"/>
              <a:t> _توضیح دهید دفعات اول که شیرخوار به پستان گذاشته میشود بیشتر هدف ما شناسایی و </a:t>
            </a:r>
          </a:p>
          <a:p>
            <a:pPr marL="0" indent="0" algn="r" rtl="1">
              <a:buNone/>
            </a:pPr>
            <a:r>
              <a:rPr lang="fa-IR" sz="2000" dirty="0"/>
              <a:t> </a:t>
            </a:r>
            <a:r>
              <a:rPr lang="fa-IR" sz="2000" dirty="0" smtClean="0"/>
              <a:t>یادگیری شیرخوار در مورد پستان است و انتظارنمیرود بلافاصله همه نیازش را از پستان مادر دریافت کند.</a:t>
            </a:r>
          </a:p>
          <a:p>
            <a:pPr marL="0" indent="0" algn="r" rtl="1">
              <a:buNone/>
            </a:pPr>
            <a:r>
              <a:rPr lang="fa-IR" sz="2000" dirty="0" smtClean="0"/>
              <a:t> _شیرخوارمیتواند وقتی که با لوله معده تغذیه میشود پستان هم داشته باشد تاهمراه احساس سیری </a:t>
            </a:r>
          </a:p>
          <a:p>
            <a:pPr marL="0" indent="0" algn="r" rtl="1">
              <a:buNone/>
            </a:pPr>
            <a:r>
              <a:rPr lang="fa-IR" sz="2000" dirty="0" smtClean="0"/>
              <a:t> پستان هم در دهانش باشد.</a:t>
            </a:r>
          </a:p>
          <a:p>
            <a:pPr marL="0" indent="0" algn="r" rtl="1">
              <a:buNone/>
            </a:pPr>
            <a:endParaRPr lang="fa-IR" sz="2400" dirty="0"/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63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r" rtl="1">
              <a:buClr>
                <a:srgbClr val="E78712"/>
              </a:buClr>
              <a:buNone/>
            </a:pPr>
            <a:endParaRPr lang="fa-IR" sz="2000" b="1" dirty="0" smtClean="0">
              <a:solidFill>
                <a:srgbClr val="C00000"/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b="1" dirty="0" smtClean="0">
                <a:solidFill>
                  <a:srgbClr val="C00000"/>
                </a:solidFill>
              </a:rPr>
              <a:t>به </a:t>
            </a:r>
            <a:r>
              <a:rPr lang="fa-IR" sz="2000" b="1" dirty="0">
                <a:solidFill>
                  <a:srgbClr val="C00000"/>
                </a:solidFill>
              </a:rPr>
              <a:t>پستان گذاشتن </a:t>
            </a:r>
            <a:r>
              <a:rPr lang="fa-IR" sz="2000" b="1" dirty="0" smtClean="0">
                <a:solidFill>
                  <a:srgbClr val="C00000"/>
                </a:solidFill>
              </a:rPr>
              <a:t>شیرخوار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b="1" dirty="0">
              <a:solidFill>
                <a:srgbClr val="C00000"/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وقتی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شیرخوار شروع به بیدار شدن میکند که این حالت با حرکات سریع کره چشمها از زیر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پلکها دیده میشود،اورا به پستان بگذارید.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هنگامی که شیرخوار آماده شیرخوردن است ممکن است حرکات مکیدن را با زبان و دهانش انجام دهد.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ممکن است شیرخوار دستش را به دهانش ببرد.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به مادر کمک کنید یاد بگیرد چطور زمان تغذیه را پیش بینی کند تا بدین ترتیب اجازه ندهد شیرخوار با گریه کردن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انرژی از دست بدهد.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lvl="0" algn="r" rtl="1">
              <a:buClr>
                <a:srgbClr val="E78712"/>
              </a:buClr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به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مادر نشان دهید چطور فرزندش را نگه دارد و چطور به پستان بگذارد.یک روش نگه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داری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نوزاد کوچک جثه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و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ریز،نگهداری او همراه با حمایت سر اوست.ولی نباید با دست مادر محکم و سفت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نگه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داشته شود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بازوی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مادر میتواند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بدن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 خوار را حمایت و نگهداری کند.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9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980349"/>
          </a:xfrm>
        </p:spPr>
        <p:txBody>
          <a:bodyPr>
            <a:noAutofit/>
          </a:bodyPr>
          <a:lstStyle/>
          <a:p>
            <a:pPr algn="r" rtl="1"/>
            <a:endParaRPr lang="fa-IR" sz="1900" dirty="0" smtClean="0"/>
          </a:p>
          <a:p>
            <a:pPr algn="r" rtl="1"/>
            <a:r>
              <a:rPr lang="fa-IR" sz="1900" dirty="0" smtClean="0"/>
              <a:t>مادر میتواند از دست دیگرش استفاده کند تا بتواند پستان را در دهان نوزاد نگهدارد.به مادر نشان دهید</a:t>
            </a:r>
          </a:p>
          <a:p>
            <a:pPr marL="0" indent="0" algn="r" rtl="1">
              <a:buNone/>
            </a:pPr>
            <a:r>
              <a:rPr lang="fa-IR" sz="1900" dirty="0" smtClean="0"/>
              <a:t> چطور 4انگشتش در زیر و شست را در بالای پستان نگه دارد.</a:t>
            </a:r>
          </a:p>
          <a:p>
            <a:pPr marL="0" indent="0" algn="r" rtl="1">
              <a:buNone/>
            </a:pPr>
            <a:endParaRPr lang="fa-IR" sz="1900" dirty="0" smtClean="0"/>
          </a:p>
          <a:p>
            <a:pPr algn="r" rtl="1"/>
            <a:r>
              <a:rPr lang="fa-IR" sz="1900" dirty="0" smtClean="0"/>
              <a:t>برای افزایش جریان شیر میتوان هروقت که نوزاد در فواصل بین مکیدن هایش ،توقف میکند،پستان</a:t>
            </a:r>
          </a:p>
          <a:p>
            <a:pPr marL="0" indent="0" algn="r" rtl="1">
              <a:buNone/>
            </a:pPr>
            <a:r>
              <a:rPr lang="fa-IR" sz="1900" dirty="0" smtClean="0"/>
              <a:t> را ماساژ داده و کمپرس کرد.مگر اینکه جریان شیر بیش از توان بلع شیرخوار باشد.</a:t>
            </a:r>
          </a:p>
          <a:p>
            <a:pPr marL="0" indent="0" algn="r" rtl="1">
              <a:buNone/>
            </a:pPr>
            <a:r>
              <a:rPr lang="fa-IR" sz="1900" dirty="0" smtClean="0"/>
              <a:t>به مادر توضیح دهید موقع شیر دادن چه انتظاری داشته باشد.</a:t>
            </a:r>
          </a:p>
          <a:p>
            <a:pPr marL="0" indent="0" algn="r" rtl="1">
              <a:buNone/>
            </a:pPr>
            <a:endParaRPr lang="en-US" sz="1900" dirty="0" smtClean="0"/>
          </a:p>
          <a:p>
            <a:pPr algn="r" rtl="1"/>
            <a:r>
              <a:rPr lang="fa-IR" sz="1900" dirty="0" smtClean="0"/>
              <a:t>مادر انتظار داشته باشد که شیرخوار مدتی طولانی به مکیدن ادامه دهد و در خلال یک تغذیه مکرر مکث </a:t>
            </a:r>
          </a:p>
          <a:p>
            <a:pPr marL="0" indent="0" algn="r" rtl="1">
              <a:buNone/>
            </a:pPr>
            <a:r>
              <a:rPr lang="fa-IR" sz="1900" dirty="0" smtClean="0"/>
              <a:t>کند تا استراحت نماید.مادر باید برای تغذیه شیرخوار با آرامش و بدون شتاب(1ساعت یا بیشتر برای هر وعده)</a:t>
            </a:r>
          </a:p>
          <a:p>
            <a:pPr marL="0" indent="0" algn="r" rtl="1">
              <a:buNone/>
            </a:pPr>
            <a:r>
              <a:rPr lang="fa-IR" sz="1900" dirty="0" smtClean="0"/>
              <a:t> برنامه ریزی کند.</a:t>
            </a:r>
          </a:p>
          <a:p>
            <a:pPr algn="r" rtl="1"/>
            <a:r>
              <a:rPr lang="fa-IR" sz="1900" dirty="0" smtClean="0"/>
              <a:t>مادر انتظار قلپ قلپ و پریدن به گلو را داشته باشد چون تونیسیته عضلانی شیرخوار کم و مکیدن های</a:t>
            </a:r>
          </a:p>
          <a:p>
            <a:pPr marL="0" indent="0" algn="r" rtl="1">
              <a:buNone/>
            </a:pPr>
            <a:r>
              <a:rPr lang="fa-IR" sz="1900" dirty="0" smtClean="0"/>
              <a:t> او ناهماهنگ است.</a:t>
            </a:r>
          </a:p>
          <a:p>
            <a:pPr marL="0" indent="0" algn="r" rtl="1">
              <a:buNone/>
            </a:pPr>
            <a:endParaRPr lang="fa-IR" sz="1900" dirty="0" smtClean="0"/>
          </a:p>
          <a:p>
            <a:pPr algn="r" rtl="1"/>
            <a:r>
              <a:rPr lang="fa-IR" sz="1900" dirty="0" smtClean="0"/>
              <a:t>اگر شیرخوار خیلی خواب آلود و بیقرار است تلاش برای تغذیه را متوقف کند.مادر میتواند شیرخوار را زیر پستان </a:t>
            </a:r>
          </a:p>
          <a:p>
            <a:pPr marL="0" indent="0" algn="r" rtl="1">
              <a:buNone/>
            </a:pPr>
            <a:r>
              <a:rPr lang="fa-IR" sz="1900" dirty="0" smtClean="0"/>
              <a:t>نگهدارد بدون اینکه تلاشی برای شیر دهی  به او داشته باشد.</a:t>
            </a:r>
          </a:p>
        </p:txBody>
      </p:sp>
    </p:spTree>
    <p:extLst>
      <p:ext uri="{BB962C8B-B14F-4D97-AF65-F5344CB8AC3E}">
        <p14:creationId xmlns:p14="http://schemas.microsoft.com/office/powerpoint/2010/main" val="327085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تا آنجا که ممکن است شیر دهی را با آرامش انجام دهد.از سرو صدای خیلی بلند، </a:t>
            </a:r>
          </a:p>
          <a:p>
            <a:pPr marL="0" indent="0" algn="r" rtl="1">
              <a:buNone/>
            </a:pPr>
            <a:r>
              <a:rPr lang="fa-IR" sz="2000" dirty="0" smtClean="0"/>
              <a:t>نور خیلی زیاد ،ضربه زدن ،حرکت کردن ،بالا و پایین انداختن و تکان دادن آهسته یا صحبت با شیرخوار </a:t>
            </a:r>
          </a:p>
          <a:p>
            <a:pPr marL="0" indent="0" algn="r" rtl="1">
              <a:buNone/>
            </a:pPr>
            <a:r>
              <a:rPr lang="fa-IR" sz="2000" dirty="0" smtClean="0"/>
              <a:t>در طول مدت تغذیه و شیردهی اجتناب ورزد.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200" b="1" dirty="0" smtClean="0">
                <a:solidFill>
                  <a:srgbClr val="C00000"/>
                </a:solidFill>
              </a:rPr>
              <a:t>مادر و نوزاد را برای ترخیص آماده کنید</a:t>
            </a:r>
          </a:p>
          <a:p>
            <a:pPr marL="0" indent="0" algn="r" rtl="1">
              <a:buNone/>
            </a:pPr>
            <a:endParaRPr lang="fa-IR" sz="2200" b="1" dirty="0" smtClean="0">
              <a:solidFill>
                <a:srgbClr val="C00000"/>
              </a:solidFill>
            </a:endParaRPr>
          </a:p>
          <a:p>
            <a:pPr algn="r" rtl="1"/>
            <a:r>
              <a:rPr lang="fa-IR" sz="2000" dirty="0" smtClean="0"/>
              <a:t>چنانچه شیرخوار بطور موثر شیر میخورد و وزن میگیرد، ممکن است آماده ترخیص از بیمارستان باشد.</a:t>
            </a:r>
          </a:p>
          <a:p>
            <a:pPr marL="0" indent="0" algn="r" rtl="1">
              <a:buNone/>
            </a:pPr>
            <a:r>
              <a:rPr lang="fa-IR" sz="2000" dirty="0" smtClean="0"/>
              <a:t>معمولا لازم است قبل از ترخیص وزن شیرخوار حداقل به 2000-1800</a:t>
            </a:r>
            <a:r>
              <a:rPr lang="en-US" sz="2000" dirty="0" smtClean="0"/>
              <a:t>  </a:t>
            </a:r>
            <a:r>
              <a:rPr lang="fa-IR" sz="2000" dirty="0"/>
              <a:t> </a:t>
            </a:r>
            <a:r>
              <a:rPr lang="fa-IR" sz="2000" dirty="0" smtClean="0"/>
              <a:t>گرم رسیده باشد.</a:t>
            </a:r>
          </a:p>
          <a:p>
            <a:pPr marL="0" indent="0" algn="r" rtl="1">
              <a:buNone/>
            </a:pPr>
            <a:r>
              <a:rPr lang="fa-IR" sz="2000" dirty="0" smtClean="0"/>
              <a:t>اما این موضوع در بیمارستان های مختلف متفاوت است.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/>
              <a:t>چنانچه مادر حضور نداشته است از مسئولین بیمارستان بخواهید مکانی را برای اقامت 24ساعته مادر </a:t>
            </a:r>
          </a:p>
          <a:p>
            <a:pPr marL="0" indent="0" algn="r" rtl="1">
              <a:buNone/>
            </a:pPr>
            <a:r>
              <a:rPr lang="fa-IR" sz="2000" dirty="0" smtClean="0"/>
              <a:t>فراهم کنند تا مادر بتواند یکی دو روز قبل از ترخیص هم در بیمارستان حضور داشته باشد.بااین کار </a:t>
            </a:r>
          </a:p>
          <a:p>
            <a:pPr marL="0" indent="0" algn="r" rtl="1">
              <a:buNone/>
            </a:pPr>
            <a:r>
              <a:rPr lang="fa-IR" sz="2000" dirty="0" smtClean="0"/>
              <a:t>کمک میکنید اعتماد بنفس او افزایش یافته و تولید شیرش با نیاز شیرخوار مطابقت یاید.</a:t>
            </a:r>
          </a:p>
        </p:txBody>
      </p:sp>
    </p:spTree>
    <p:extLst>
      <p:ext uri="{BB962C8B-B14F-4D97-AF65-F5344CB8AC3E}">
        <p14:creationId xmlns:p14="http://schemas.microsoft.com/office/powerpoint/2010/main" val="100872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lvl="0" algn="r" rtl="1">
              <a:buClr>
                <a:srgbClr val="E78712"/>
              </a:buClr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مطمئن شوید مادر علایم تغذیه ای و علائم کفایت دریافت شیررا میداند و میتواند شیر خوار را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درست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درآغوش بگیرد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و به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پستان بگذارد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مطمین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شوید که مادر میداند بعد از ترخیص برای کمک گرفتن  و کسب کمک به کجا مرجعه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کند. 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زمان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مراقبت بعدی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رابرای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مادر مشخص کنید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چنانچه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مادر حضور نداشته است از مسئولین بیمارستان بخواهید مکانی را برای اقامت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24ساعته مادر 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فراهم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کنند تا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مادر بتواند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یکی دوروز قبل از ترخیص هم در بیمارستان حضور داشته باشد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بااین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کار کمک میکنید اعتماد بنفس او افزایش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یافته و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تولید شیرش با نیاز شیرخوار مطابقت یاید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مطمئن شوید مادر علایم تغذیه ای و علائم کفایت دریافت شیررا میداند و </a:t>
            </a:r>
            <a:endParaRPr lang="fa-I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میتواند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شیر خوار را درست درآغوش بگیرد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و به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پستان بگذارد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endParaRPr lang="fa-I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E78712"/>
              </a:buClr>
            </a:pP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مطمین شوید که مادر میداند بعد از ترخیص برای کمک گرفتن  و کسب کمک به کجا مرجعه کند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r" rtl="1">
              <a:buClr>
                <a:srgbClr val="E78712"/>
              </a:buClr>
              <a:buNone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زمان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مراقبت بعدی </a:t>
            </a: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را برای </a:t>
            </a:r>
            <a:r>
              <a:rPr lang="fa-I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مادر مشخص کنید.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126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274</TotalTime>
  <Words>2565</Words>
  <Application>Microsoft Office PowerPoint</Application>
  <PresentationFormat>Widescreen</PresentationFormat>
  <Paragraphs>286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Arabic Typesetting</vt:lpstr>
      <vt:lpstr>Arial</vt:lpstr>
      <vt:lpstr>Century Gothic</vt:lpstr>
      <vt:lpstr>Tahoma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Safir</cp:lastModifiedBy>
  <cp:revision>34</cp:revision>
  <dcterms:created xsi:type="dcterms:W3CDTF">2021-11-10T13:36:56Z</dcterms:created>
  <dcterms:modified xsi:type="dcterms:W3CDTF">2023-07-26T06:40:53Z</dcterms:modified>
</cp:coreProperties>
</file>